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1" r:id="rId3"/>
    <p:sldId id="263" r:id="rId4"/>
    <p:sldId id="285" r:id="rId5"/>
    <p:sldId id="288" r:id="rId6"/>
    <p:sldId id="289" r:id="rId7"/>
    <p:sldId id="290" r:id="rId8"/>
    <p:sldId id="269" r:id="rId9"/>
    <p:sldId id="292" r:id="rId10"/>
    <p:sldId id="293" r:id="rId11"/>
    <p:sldId id="294" r:id="rId12"/>
    <p:sldId id="284" r:id="rId13"/>
    <p:sldId id="296" r:id="rId14"/>
    <p:sldId id="297" r:id="rId15"/>
  </p:sldIdLst>
  <p:sldSz cx="9144000" cy="5143500" type="screen16x9"/>
  <p:notesSz cx="6858000" cy="9144000"/>
  <p:embeddedFontLst>
    <p:embeddedFont>
      <p:font typeface="Encode Sans" charset="0"/>
      <p:regular r:id="rId17"/>
      <p:bold r:id="rId18"/>
    </p:embeddedFont>
    <p:embeddedFont>
      <p:font typeface="Encode Sans ExtraLight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41B857DA-B086-4B5C-9C49-062D065BBEC7}">
  <a:tblStyle styleId="{41B857DA-B086-4B5C-9C49-062D065BBE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04" y="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BA3B2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Shape 11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8" name="Shape 2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29" name="Shape 2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" name="Shape 31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Shape 45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46" name="Shape 46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7" name="Shape 4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" name="Shape 4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" name="Shape 4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639000" cy="310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4407604" y="1200150"/>
            <a:ext cx="3639000" cy="310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1" name="Shape 81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 err="1" smtClean="0">
                <a:latin typeface="Gotham Pro Medium" pitchFamily="50" charset="0"/>
                <a:cs typeface="Gotham Pro Medium" pitchFamily="50" charset="0"/>
              </a:rPr>
              <a:t>Инфографика</a:t>
            </a:r>
            <a:endParaRPr b="0" dirty="0">
              <a:latin typeface="Gotham Pro Medium" pitchFamily="50" charset="0"/>
              <a:cs typeface="Gotham Pro Medium" pitchFamily="50" charset="0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4131085" y="3900717"/>
            <a:ext cx="881739" cy="835747"/>
            <a:chOff x="5300400" y="3670175"/>
            <a:chExt cx="421300" cy="399325"/>
          </a:xfrm>
        </p:grpSpPr>
        <p:sp>
          <p:nvSpPr>
            <p:cNvPr id="93" name="Shape 9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0" t="0" r="0" b="0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0" t="0" r="0" b="0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0" t="0" r="0" b="0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0" t="0" r="0" b="0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0" t="0" r="0" b="0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9" name="Подзаголовок 2"/>
          <p:cNvSpPr txBox="1">
            <a:spLocks/>
          </p:cNvSpPr>
          <p:nvPr/>
        </p:nvSpPr>
        <p:spPr>
          <a:xfrm>
            <a:off x="6825166" y="4296122"/>
            <a:ext cx="2643378" cy="723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Pro Light" pitchFamily="50" charset="0"/>
                <a:ea typeface="+mn-ea"/>
                <a:cs typeface="Gotham Pro Light" pitchFamily="50" charset="0"/>
              </a:rPr>
              <a:t>РГПУ им.Герцена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Pro Light" pitchFamily="50" charset="0"/>
                <a:ea typeface="+mn-ea"/>
                <a:cs typeface="Gotham Pro Light" pitchFamily="50" charset="0"/>
              </a:rPr>
              <a:t>ИВТ-1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Pro Light" pitchFamily="50" charset="0"/>
                <a:ea typeface="+mn-ea"/>
                <a:cs typeface="Gotham Pro Light" pitchFamily="50" charset="0"/>
              </a:rPr>
              <a:t>Иванов Дмитрий</a:t>
            </a:r>
          </a:p>
          <a:p>
            <a:pPr algn="ctr">
              <a:buClrTx/>
              <a:defRPr/>
            </a:pPr>
            <a:r>
              <a:rPr lang="ru-RU" sz="11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Санкт-Петербург, 2018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ru-RU" sz="11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tham Pro Light" pitchFamily="50" charset="0"/>
              <a:ea typeface="+mn-ea"/>
              <a:cs typeface="Gotham Pro Light" pitchFamily="50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ru-RU" sz="1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tham Pro Light" pitchFamily="50" charset="0"/>
              <a:ea typeface="+mn-ea"/>
              <a:cs typeface="Gotham Pro Light" pitchFamily="50" charset="0"/>
            </a:endParaRPr>
          </a:p>
        </p:txBody>
      </p:sp>
      <p:sp>
        <p:nvSpPr>
          <p:cNvPr id="10" name="Подзаголовок 2"/>
          <p:cNvSpPr txBox="1">
            <a:spLocks/>
          </p:cNvSpPr>
          <p:nvPr/>
        </p:nvSpPr>
        <p:spPr>
          <a:xfrm>
            <a:off x="6272022" y="4515966"/>
            <a:ext cx="2871978" cy="723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sp>
        <p:nvSpPr>
          <p:cNvPr id="13" name="Прямоугольник 12"/>
          <p:cNvSpPr/>
          <p:nvPr/>
        </p:nvSpPr>
        <p:spPr>
          <a:xfrm>
            <a:off x="-36512" y="123478"/>
            <a:ext cx="91450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err="1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Инфографика</a:t>
            </a:r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 показывает, сколько воды тратится на производство того или иного продукта:</a:t>
            </a:r>
          </a:p>
        </p:txBody>
      </p:sp>
      <p:pic>
        <p:nvPicPr>
          <p:cNvPr id="10242" name="Picture 2" descr="D:\YandexDisk\Education\2 семестр\ИТ\Доклад номер 2\1490772287020-1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47664" y="411510"/>
            <a:ext cx="5971921" cy="407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  <p:sp>
        <p:nvSpPr>
          <p:cNvPr id="13" name="Прямоугольник 12"/>
          <p:cNvSpPr/>
          <p:nvPr/>
        </p:nvSpPr>
        <p:spPr>
          <a:xfrm>
            <a:off x="1619672" y="123478"/>
            <a:ext cx="5832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Если убрать с картинки весь текст, то получится вот так:</a:t>
            </a:r>
          </a:p>
        </p:txBody>
      </p:sp>
      <p:pic>
        <p:nvPicPr>
          <p:cNvPr id="11266" name="Picture 2" descr="D:\YandexDisk\Education\2 семестр\ИТ\Доклад номер 2\1490772287070-1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52408" y="411510"/>
            <a:ext cx="5971920" cy="407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549600" y="1275606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Она говорит просто о сложном. </a:t>
            </a:r>
          </a:p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Она балансирует между эстетикой и смыслом. </a:t>
            </a:r>
          </a:p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Ее легко воспринимать. </a:t>
            </a:r>
          </a:p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В ней нет дизайна ради дизайна</a:t>
            </a:r>
          </a:p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-RU" sz="1700" dirty="0" err="1" smtClean="0">
                <a:latin typeface="Gotham Pro" pitchFamily="50" charset="0"/>
                <a:cs typeface="Gotham Pro" pitchFamily="50" charset="0"/>
              </a:rPr>
              <a:t>Инфографика</a:t>
            </a: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 живет и без текстов.</a:t>
            </a:r>
            <a:endParaRPr sz="1700" dirty="0">
              <a:latin typeface="Gotham Pro" pitchFamily="50" charset="0"/>
              <a:cs typeface="Gotham Pro" pitchFamily="50" charset="0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8" name="Shape 165"/>
          <p:cNvSpPr txBox="1">
            <a:spLocks/>
          </p:cNvSpPr>
          <p:nvPr/>
        </p:nvSpPr>
        <p:spPr>
          <a:xfrm>
            <a:off x="31536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Pro Medium" pitchFamily="50" charset="0"/>
                <a:ea typeface="Encode Sans"/>
                <a:cs typeface="Gotham Pro Medium" pitchFamily="50" charset="0"/>
                <a:sym typeface="Encode Sans"/>
              </a:rPr>
              <a:t>Заключение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Pro Medium" pitchFamily="50" charset="0"/>
              <a:ea typeface="Encode Sans"/>
              <a:cs typeface="Gotham Pro Medium" pitchFamily="50" charset="0"/>
              <a:sym typeface="Encode Sans"/>
            </a:endParaRPr>
          </a:p>
        </p:txBody>
      </p:sp>
      <p:sp>
        <p:nvSpPr>
          <p:cNvPr id="9" name="Shape 166"/>
          <p:cNvSpPr txBox="1">
            <a:spLocks/>
          </p:cNvSpPr>
          <p:nvPr/>
        </p:nvSpPr>
        <p:spPr>
          <a:xfrm>
            <a:off x="611560" y="771550"/>
            <a:ext cx="7200800" cy="876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Вычислить настоящую </a:t>
            </a:r>
            <a:r>
              <a:rPr lang="ru-RU" sz="1700" dirty="0" err="1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инфографику</a:t>
            </a:r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 несложно. Ее признаки:</a:t>
            </a:r>
            <a:endParaRPr kumimoji="0" lang="ru-RU" sz="17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tham Pro" pitchFamily="50" charset="0"/>
              <a:ea typeface="Arial"/>
              <a:cs typeface="Gotham Pro" pitchFamily="50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sp>
        <p:nvSpPr>
          <p:cNvPr id="8" name="Shape 165"/>
          <p:cNvSpPr txBox="1">
            <a:spLocks/>
          </p:cNvSpPr>
          <p:nvPr/>
        </p:nvSpPr>
        <p:spPr>
          <a:xfrm>
            <a:off x="31536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tabLst/>
              <a:defRPr/>
            </a:pPr>
            <a:r>
              <a:rPr lang="ru-RU" sz="1800" dirty="0" smtClean="0">
                <a:solidFill>
                  <a:srgbClr val="FFFFFF"/>
                </a:solidFill>
                <a:latin typeface="Gotham Pro Medium" pitchFamily="50" charset="0"/>
                <a:ea typeface="Encode Sans"/>
                <a:cs typeface="Gotham Pro Medium" pitchFamily="50" charset="0"/>
                <a:sym typeface="Encode Sans"/>
              </a:rPr>
              <a:t>Пример качественной </a:t>
            </a:r>
            <a:r>
              <a:rPr lang="ru-RU" sz="1800" dirty="0" err="1" smtClean="0">
                <a:solidFill>
                  <a:srgbClr val="FFFFFF"/>
                </a:solidFill>
                <a:latin typeface="Gotham Pro Medium" pitchFamily="50" charset="0"/>
                <a:ea typeface="Encode Sans"/>
                <a:cs typeface="Gotham Pro Medium" pitchFamily="50" charset="0"/>
                <a:sym typeface="Encode Sans"/>
              </a:rPr>
              <a:t>инфографики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Pro Medium" pitchFamily="50" charset="0"/>
              <a:ea typeface="Encode Sans"/>
              <a:cs typeface="Gotham Pro Medium" pitchFamily="50" charset="0"/>
              <a:sym typeface="Encode Sans"/>
            </a:endParaRPr>
          </a:p>
        </p:txBody>
      </p:sp>
      <p:pic>
        <p:nvPicPr>
          <p:cNvPr id="2050" name="Picture 2" descr="D:\Новая папка\Новая папка\2bc9ad04e1f14307bd95285c94482535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09337" y="987574"/>
            <a:ext cx="2686799" cy="3531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  <p:sp>
        <p:nvSpPr>
          <p:cNvPr id="8" name="Shape 165"/>
          <p:cNvSpPr txBox="1">
            <a:spLocks/>
          </p:cNvSpPr>
          <p:nvPr/>
        </p:nvSpPr>
        <p:spPr>
          <a:xfrm>
            <a:off x="31536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tabLst/>
              <a:defRPr/>
            </a:pPr>
            <a:r>
              <a:rPr lang="ru-RU" sz="1800" dirty="0" smtClean="0">
                <a:solidFill>
                  <a:srgbClr val="FFFFFF"/>
                </a:solidFill>
                <a:latin typeface="Gotham Pro Medium" pitchFamily="50" charset="0"/>
                <a:ea typeface="Encode Sans"/>
                <a:cs typeface="Gotham Pro Medium" pitchFamily="50" charset="0"/>
                <a:sym typeface="Encode Sans"/>
              </a:rPr>
              <a:t>Пример качественной </a:t>
            </a:r>
            <a:r>
              <a:rPr lang="ru-RU" sz="1800" dirty="0" err="1" smtClean="0">
                <a:solidFill>
                  <a:srgbClr val="FFFFFF"/>
                </a:solidFill>
                <a:latin typeface="Gotham Pro Medium" pitchFamily="50" charset="0"/>
                <a:ea typeface="Encode Sans"/>
                <a:cs typeface="Gotham Pro Medium" pitchFamily="50" charset="0"/>
                <a:sym typeface="Encode Sans"/>
              </a:rPr>
              <a:t>инфографики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Pro Medium" pitchFamily="50" charset="0"/>
              <a:ea typeface="Encode Sans"/>
              <a:cs typeface="Gotham Pro Medium" pitchFamily="50" charset="0"/>
              <a:sym typeface="Encode Sans"/>
            </a:endParaRPr>
          </a:p>
        </p:txBody>
      </p:sp>
      <p:pic>
        <p:nvPicPr>
          <p:cNvPr id="1026" name="Picture 2" descr="D:\YandexDisk\Education\2 семестр\ИТ\Доклад номер 2\82eea66771139.58660e0cd7acf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15816" y="984005"/>
            <a:ext cx="2871513" cy="353196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251520" y="361375"/>
            <a:ext cx="9324528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b="0" dirty="0" smtClean="0">
                <a:latin typeface="Gotham Pro" pitchFamily="50" charset="0"/>
                <a:cs typeface="Gotham Pro" pitchFamily="50" charset="0"/>
              </a:rPr>
              <a:t>География перемещений войск Наполеона в России (1869 г</a:t>
            </a:r>
            <a:r>
              <a:rPr lang="en-US" b="0" dirty="0" smtClean="0">
                <a:latin typeface="Gotham Pro" pitchFamily="50" charset="0"/>
                <a:cs typeface="Gotham Pro" pitchFamily="50" charset="0"/>
              </a:rPr>
              <a:t>.</a:t>
            </a:r>
            <a:r>
              <a:rPr lang="ru-RU" b="0" dirty="0" smtClean="0">
                <a:latin typeface="Gotham Pro" pitchFamily="50" charset="0"/>
                <a:cs typeface="Gotham Pro" pitchFamily="50" charset="0"/>
              </a:rPr>
              <a:t>)</a:t>
            </a:r>
            <a:endParaRPr dirty="0">
              <a:latin typeface="Gotham Pro" pitchFamily="50" charset="0"/>
              <a:cs typeface="Gotham Pro" pitchFamily="50" charset="0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pic>
        <p:nvPicPr>
          <p:cNvPr id="1026" name="Picture 2" descr="D:\YandexDisk\Education\2 семестр\ИТ\Доклад номер 2\Первая инфографика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9592" y="1059582"/>
            <a:ext cx="7020272" cy="33471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536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b="0" dirty="0" smtClean="0">
                <a:latin typeface="Gotham Pro Medium" pitchFamily="50" charset="0"/>
                <a:cs typeface="Gotham Pro Medium" pitchFamily="50" charset="0"/>
              </a:rPr>
              <a:t>Исследование и повествование — равноценны</a:t>
            </a:r>
            <a:endParaRPr lang="ru-RU" b="0" dirty="0">
              <a:latin typeface="Gotham Pro Medium" pitchFamily="50" charset="0"/>
              <a:cs typeface="Gotham Pro Medium" pitchFamily="50" charset="0"/>
            </a:endParaRPr>
          </a:p>
        </p:txBody>
      </p:sp>
      <p:sp>
        <p:nvSpPr>
          <p:cNvPr id="166" name="Shape 166"/>
          <p:cNvSpPr txBox="1">
            <a:spLocks noGrp="1"/>
          </p:cNvSpPr>
          <p:nvPr>
            <p:ph type="body" idx="2"/>
          </p:nvPr>
        </p:nvSpPr>
        <p:spPr>
          <a:xfrm>
            <a:off x="3237256" y="831602"/>
            <a:ext cx="3639000" cy="31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1700" dirty="0" smtClean="0">
                <a:latin typeface="Gotham Pro" pitchFamily="50" charset="0"/>
                <a:cs typeface="Gotham Pro" pitchFamily="50" charset="0"/>
              </a:rPr>
              <a:t>Отличить их нетрудно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7" name="Picture 2" descr="D:\YandexDisk\Education\2 семестр\ИТ\Доклад номер 2\1490772285163-1 (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60610" y="1347614"/>
            <a:ext cx="2219045" cy="2880320"/>
          </a:xfrm>
          <a:prstGeom prst="rect">
            <a:avLst/>
          </a:prstGeom>
          <a:noFill/>
        </p:spPr>
      </p:pic>
      <p:pic>
        <p:nvPicPr>
          <p:cNvPr id="2051" name="Picture 3" descr="D:\YandexDisk\Education\2 семестр\ИТ\Доклад номер 2\1490772285163-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37074" y="1347614"/>
            <a:ext cx="2232248" cy="2880320"/>
          </a:xfrm>
          <a:prstGeom prst="rect">
            <a:avLst/>
          </a:prstGeom>
          <a:noFill/>
        </p:spPr>
      </p:pic>
      <p:sp>
        <p:nvSpPr>
          <p:cNvPr id="10" name="Прямоугольник 9"/>
          <p:cNvSpPr/>
          <p:nvPr/>
        </p:nvSpPr>
        <p:spPr>
          <a:xfrm>
            <a:off x="640530" y="4238967"/>
            <a:ext cx="37444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Как будто вам снится кошмар про </a:t>
            </a:r>
            <a:r>
              <a:rPr lang="ru-RU" sz="1200" dirty="0" err="1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Excel</a:t>
            </a:r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 </a:t>
            </a:r>
            <a:endParaRPr lang="ru-RU" sz="1200" dirty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5033018" y="4238967"/>
            <a:ext cx="3355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Как будто вы оказались внутри истории</a:t>
            </a:r>
            <a:endParaRPr lang="ru-RU" sz="1200" dirty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536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b="0" dirty="0" smtClean="0">
                <a:latin typeface="Gotham Pro Medium" pitchFamily="50" charset="0"/>
                <a:cs typeface="Gotham Pro Medium" pitchFamily="50" charset="0"/>
              </a:rPr>
              <a:t>Просто о сложном</a:t>
            </a:r>
            <a:endParaRPr lang="ru-RU" b="0" dirty="0">
              <a:latin typeface="Gotham Pro Medium" pitchFamily="50" charset="0"/>
              <a:cs typeface="Gotham Pro Medium" pitchFamily="50" charset="0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sp>
        <p:nvSpPr>
          <p:cNvPr id="10" name="Прямоугольник 9"/>
          <p:cNvSpPr/>
          <p:nvPr/>
        </p:nvSpPr>
        <p:spPr>
          <a:xfrm>
            <a:off x="539552" y="3795886"/>
            <a:ext cx="37444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Показана только последовательность шагов.</a:t>
            </a:r>
          </a:p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Это хорошо бы воспринималось обычным нумерованным списком.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4499992" y="3795886"/>
            <a:ext cx="42001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Показан объем и тип емкости, последовательность</a:t>
            </a:r>
          </a:p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 «слоев», состав, дозировка ингредиентов.</a:t>
            </a:r>
          </a:p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 Текстом получилось бы длиннее и не так понятно.</a:t>
            </a:r>
            <a:endParaRPr lang="ru-RU" sz="1200" dirty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pic>
        <p:nvPicPr>
          <p:cNvPr id="3074" name="Picture 2" descr="D:\YandexDisk\Education\2 семестр\ИТ\Доклад номер 2\1490772285301-3 (2)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15616" y="1347614"/>
            <a:ext cx="2402107" cy="2402107"/>
          </a:xfrm>
          <a:prstGeom prst="rect">
            <a:avLst/>
          </a:prstGeom>
          <a:noFill/>
        </p:spPr>
      </p:pic>
      <p:pic>
        <p:nvPicPr>
          <p:cNvPr id="3078" name="Picture 6" descr="D:\YandexDisk\Education\2 семестр\ИТ\Доклад номер 2\nydZqRsPjwk.jpg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87144" y="1347614"/>
            <a:ext cx="2401200" cy="2401200"/>
          </a:xfrm>
          <a:prstGeom prst="rect">
            <a:avLst/>
          </a:prstGeom>
          <a:noFill/>
        </p:spPr>
      </p:pic>
      <p:sp>
        <p:nvSpPr>
          <p:cNvPr id="16" name="Прямоугольник 15"/>
          <p:cNvSpPr/>
          <p:nvPr/>
        </p:nvSpPr>
        <p:spPr>
          <a:xfrm>
            <a:off x="467544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Плохо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595725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Хорошо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536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b="0" dirty="0" smtClean="0">
                <a:latin typeface="Gotham Pro Medium" pitchFamily="50" charset="0"/>
                <a:cs typeface="Gotham Pro Medium" pitchFamily="50" charset="0"/>
              </a:rPr>
              <a:t>Баланс графики и информации</a:t>
            </a:r>
            <a:endParaRPr lang="ru-RU" b="0" dirty="0">
              <a:latin typeface="Gotham Pro Medium" pitchFamily="50" charset="0"/>
              <a:cs typeface="Gotham Pro Medium" pitchFamily="50" charset="0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sp>
        <p:nvSpPr>
          <p:cNvPr id="10" name="Прямоугольник 9"/>
          <p:cNvSpPr/>
          <p:nvPr/>
        </p:nvSpPr>
        <p:spPr>
          <a:xfrm>
            <a:off x="467544" y="3795886"/>
            <a:ext cx="37444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Отличный визуальный стиль и рисовка, но смысла ровно нисколько. Визуализация одного числа — сомнительная задача для </a:t>
            </a:r>
            <a:r>
              <a:rPr lang="ru-RU" sz="1200" dirty="0" err="1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инфографики</a:t>
            </a:r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4499992" y="3795886"/>
            <a:ext cx="4068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Тот же стиль иллюстрации, но показано </a:t>
            </a:r>
          </a:p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гораздо больше — состав </a:t>
            </a:r>
            <a:r>
              <a:rPr lang="ru-RU" sz="1200" dirty="0" err="1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бургера</a:t>
            </a:r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 и </a:t>
            </a:r>
          </a:p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откуда берутся все его ингредиенты. Уже лучше.</a:t>
            </a:r>
            <a:endParaRPr lang="ru-RU" sz="1200" dirty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95536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Плохо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644008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Хорошо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pic>
        <p:nvPicPr>
          <p:cNvPr id="12" name="Picture 2" descr="D:\YandexDisk\Education\2 семестр\ИТ\Доклад номер 2\1490772285503-5 (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2065" y="1347614"/>
            <a:ext cx="2369815" cy="2369815"/>
          </a:xfrm>
          <a:prstGeom prst="rect">
            <a:avLst/>
          </a:prstGeom>
          <a:noFill/>
        </p:spPr>
      </p:pic>
      <p:pic>
        <p:nvPicPr>
          <p:cNvPr id="5122" name="Picture 2" descr="D:\YandexDisk\Education\2 семестр\ИТ\Доклад номер 2\1490772285816-6 (1).png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64088" y="1347614"/>
            <a:ext cx="2368800" cy="2368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536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b="0" dirty="0" smtClean="0">
                <a:latin typeface="Gotham Pro Medium" pitchFamily="50" charset="0"/>
                <a:cs typeface="Gotham Pro Medium" pitchFamily="50" charset="0"/>
              </a:rPr>
              <a:t>Легко воспринимать</a:t>
            </a:r>
            <a:endParaRPr lang="ru-RU" b="0" dirty="0">
              <a:latin typeface="Gotham Pro Medium" pitchFamily="50" charset="0"/>
              <a:cs typeface="Gotham Pro Medium" pitchFamily="50" charset="0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sp>
        <p:nvSpPr>
          <p:cNvPr id="10" name="Прямоугольник 9"/>
          <p:cNvSpPr/>
          <p:nvPr/>
        </p:nvSpPr>
        <p:spPr>
          <a:xfrm>
            <a:off x="467544" y="3723878"/>
            <a:ext cx="37444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Общий план понятен — перед нами все возможности часов. В детали нужно всматриваться — некоторые иллюстрации непонятны.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467544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Плохо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644008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Хорошо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pic>
        <p:nvPicPr>
          <p:cNvPr id="6146" name="Picture 2" descr="D:\YandexDisk\Education\2 семестр\ИТ\Доклад номер 2\1490772286242-7 (1)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87624" y="1327076"/>
            <a:ext cx="2376264" cy="2376264"/>
          </a:xfrm>
          <a:prstGeom prst="rect">
            <a:avLst/>
          </a:prstGeom>
          <a:noFill/>
        </p:spPr>
      </p:pic>
      <p:pic>
        <p:nvPicPr>
          <p:cNvPr id="6147" name="Picture 3" descr="D:\YandexDisk\Education\2 семестр\ИТ\Доклад номер 2\1490772286287-8 (1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64088" y="1327076"/>
            <a:ext cx="2376264" cy="2376264"/>
          </a:xfrm>
          <a:prstGeom prst="rect">
            <a:avLst/>
          </a:prstGeom>
          <a:noFill/>
        </p:spPr>
      </p:pic>
      <p:sp>
        <p:nvSpPr>
          <p:cNvPr id="13" name="Прямоугольник 12"/>
          <p:cNvSpPr/>
          <p:nvPr/>
        </p:nvSpPr>
        <p:spPr>
          <a:xfrm>
            <a:off x="4716016" y="3723878"/>
            <a:ext cx="37444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Места обитания и рацион птиц в США. Зрителю понятен общий посыл, также он быстро считывает данные по каждой птице: где живет, чем питается.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536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b="0" dirty="0" smtClean="0">
                <a:latin typeface="Gotham Pro Medium" pitchFamily="50" charset="0"/>
                <a:cs typeface="Gotham Pro Medium" pitchFamily="50" charset="0"/>
              </a:rPr>
              <a:t>Нет бессмысленного декора</a:t>
            </a:r>
            <a:endParaRPr lang="ru-RU" b="0" dirty="0">
              <a:latin typeface="Gotham Pro Medium" pitchFamily="50" charset="0"/>
              <a:cs typeface="Gotham Pro Medium" pitchFamily="50" charset="0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10" name="Прямоугольник 9"/>
          <p:cNvSpPr/>
          <p:nvPr/>
        </p:nvSpPr>
        <p:spPr>
          <a:xfrm>
            <a:off x="467544" y="3723878"/>
            <a:ext cx="37444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Визуализация самых безумных праздников мира. Пунктирная линия не показывает связь, цвета не несут смысловой нагрузки. Зачем это здесь?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467544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Плохо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644008" y="915566"/>
            <a:ext cx="374441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 smtClean="0">
                <a:solidFill>
                  <a:schemeClr val="bg1"/>
                </a:solidFill>
                <a:latin typeface="Gotham Pro" pitchFamily="50" charset="0"/>
                <a:cs typeface="Gotham Pro" pitchFamily="50" charset="0"/>
              </a:rPr>
              <a:t>Хорошо</a:t>
            </a:r>
            <a:endParaRPr lang="ru-RU" sz="1700" dirty="0" smtClean="0">
              <a:solidFill>
                <a:schemeClr val="bg1"/>
              </a:solidFill>
              <a:latin typeface="Gotham Pro Light" pitchFamily="50" charset="0"/>
              <a:cs typeface="Gotham Pro Light" pitchFamily="50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4716016" y="3723878"/>
            <a:ext cx="37444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Эволюция маркетинга. Показан процесс во времени, поэтому соединительная кривая линия здесь более, чем уместна.</a:t>
            </a:r>
          </a:p>
        </p:txBody>
      </p:sp>
      <p:pic>
        <p:nvPicPr>
          <p:cNvPr id="7170" name="Picture 2" descr="D:\YandexDisk\Education\2 семестр\ИТ\Доклад номер 2\1490772286406-9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2309" y="1275606"/>
            <a:ext cx="2431579" cy="2431579"/>
          </a:xfrm>
          <a:prstGeom prst="rect">
            <a:avLst/>
          </a:prstGeom>
          <a:noFill/>
        </p:spPr>
      </p:pic>
      <p:pic>
        <p:nvPicPr>
          <p:cNvPr id="7171" name="Picture 3" descr="D:\YandexDisk\Education\2 семестр\ИТ\Доклад номер 2\1490772286548-1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92080" y="1275606"/>
            <a:ext cx="2430000" cy="243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pic>
        <p:nvPicPr>
          <p:cNvPr id="12" name="Picture 2" descr="D:\YandexDisk\Education\2 семестр\ИТ\Доклад номер 2\1490772286679-1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91680" y="411510"/>
            <a:ext cx="5760640" cy="4073595"/>
          </a:xfrm>
          <a:prstGeom prst="rect">
            <a:avLst/>
          </a:prstGeom>
          <a:noFill/>
        </p:spPr>
      </p:pic>
      <p:sp>
        <p:nvSpPr>
          <p:cNvPr id="13" name="Прямоугольник 12"/>
          <p:cNvSpPr/>
          <p:nvPr/>
        </p:nvSpPr>
        <p:spPr>
          <a:xfrm>
            <a:off x="1619672" y="123478"/>
            <a:ext cx="5832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Выберем случайную картинку из интернета по запросу «</a:t>
            </a:r>
            <a:r>
              <a:rPr lang="ru-RU" sz="1200" dirty="0" err="1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инфографика</a:t>
            </a:r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»: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sp>
        <p:nvSpPr>
          <p:cNvPr id="13" name="Прямоугольник 12"/>
          <p:cNvSpPr/>
          <p:nvPr/>
        </p:nvSpPr>
        <p:spPr>
          <a:xfrm>
            <a:off x="1619672" y="123478"/>
            <a:ext cx="5832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Gotham Pro Light" pitchFamily="50" charset="0"/>
                <a:cs typeface="Gotham Pro Light" pitchFamily="50" charset="0"/>
              </a:rPr>
              <a:t>Если убрать с картинки весь текст, то получится вот так:</a:t>
            </a:r>
          </a:p>
        </p:txBody>
      </p:sp>
      <p:pic>
        <p:nvPicPr>
          <p:cNvPr id="9218" name="Picture 2" descr="D:\YandexDisk\Education\2 семестр\ИТ\Доклад номер 2\1490772286804-1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89411" y="411510"/>
            <a:ext cx="5762909" cy="407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333</Words>
  <Application>Microsoft Office PowerPoint</Application>
  <PresentationFormat>Экран (16:9)</PresentationFormat>
  <Paragraphs>61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Gotham Pro Medium</vt:lpstr>
      <vt:lpstr>Encode Sans</vt:lpstr>
      <vt:lpstr>Gotham Pro Light</vt:lpstr>
      <vt:lpstr>Gotham Pro</vt:lpstr>
      <vt:lpstr>Encode Sans ExtraLight</vt:lpstr>
      <vt:lpstr>Laertes template</vt:lpstr>
      <vt:lpstr>Инфографика</vt:lpstr>
      <vt:lpstr>География перемещений войск Наполеона в России (1869 г.)</vt:lpstr>
      <vt:lpstr>Исследование и повествование — равноценны</vt:lpstr>
      <vt:lpstr>Просто о сложном</vt:lpstr>
      <vt:lpstr>Баланс графики и информации</vt:lpstr>
      <vt:lpstr>Легко воспринимать</vt:lpstr>
      <vt:lpstr>Нет бессмысленного декора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Инфографика</dc:title>
  <dc:creator>Demented Jim</dc:creator>
  <cp:lastModifiedBy>Demented Jim</cp:lastModifiedBy>
  <cp:revision>26</cp:revision>
  <dcterms:modified xsi:type="dcterms:W3CDTF">2018-03-30T08:37:33Z</dcterms:modified>
</cp:coreProperties>
</file>